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10/22/2019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10/22/2019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10/22/2019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10/22/2019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10/22/2019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10/22/2019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dirty="0"/>
              <a:t>10/22/2019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Update on the OIML R117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430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OIML R117 – 2CD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9799819" cy="4195481"/>
          </a:xfrm>
        </p:spPr>
        <p:txBody>
          <a:bodyPr/>
          <a:lstStyle/>
          <a:p>
            <a:r>
              <a:rPr lang="en-US" sz="2400" dirty="0" smtClean="0"/>
              <a:t>Voting </a:t>
            </a:r>
            <a:r>
              <a:rPr lang="en-US" sz="2400" dirty="0"/>
              <a:t>and commenting on the 2CD package of R117 closed on 11 March 2019.  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b="1" dirty="0"/>
              <a:t>2CD passed with 100% consensus “YES” votes </a:t>
            </a:r>
            <a:r>
              <a:rPr lang="en-US" sz="2400" dirty="0"/>
              <a:t>(zero “no” votes) and 92% participation from the 25 P-members of the Project </a:t>
            </a:r>
            <a:r>
              <a:rPr lang="en-US" sz="2400" dirty="0" smtClean="0"/>
              <a:t>Group.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Received </a:t>
            </a:r>
            <a:r>
              <a:rPr lang="en-US" sz="2400" dirty="0"/>
              <a:t>approximately </a:t>
            </a:r>
            <a:r>
              <a:rPr lang="en-US" sz="2400" b="1" dirty="0"/>
              <a:t>50 pages of non-editorial comments</a:t>
            </a:r>
            <a:r>
              <a:rPr lang="en-US" sz="2400" dirty="0"/>
              <a:t> on the 2CD package R117.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047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OIML R117 Project Group Meeting </a:t>
            </a:r>
            <a:br>
              <a:rPr lang="en-US" dirty="0" smtClean="0"/>
            </a:br>
            <a:r>
              <a:rPr lang="en-US" sz="2400" dirty="0" smtClean="0"/>
              <a:t>Cape Town, South Africa (26-29 March 2019)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293" y="1672045"/>
            <a:ext cx="8946541" cy="4689565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In Cape Town, the R117 PG adhered to the new procedures that should be followed when a significant number of non-editorial comments are received on an “Approved CD” (found in Section 6.4 of OIML B6-1:2017 “Directives for the OIML Technical Work”). 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order to maximize productivity and efficiency during the meeting, </a:t>
            </a:r>
            <a:r>
              <a:rPr lang="en-US" dirty="0" smtClean="0"/>
              <a:t>the PG broke </a:t>
            </a:r>
            <a:r>
              <a:rPr lang="en-US" dirty="0"/>
              <a:t>up </a:t>
            </a:r>
            <a:r>
              <a:rPr lang="en-US" dirty="0" smtClean="0"/>
              <a:t>into </a:t>
            </a:r>
            <a:r>
              <a:rPr lang="en-US" dirty="0"/>
              <a:t>teams of subject-matter experts for the first 1.5 days of the meeting to resolve international comments and improve the document in specific technical areas.  </a:t>
            </a:r>
            <a:endParaRPr lang="en-US" dirty="0" smtClean="0"/>
          </a:p>
          <a:p>
            <a:r>
              <a:rPr lang="en-US" dirty="0" smtClean="0"/>
              <a:t>Team Leaders:</a:t>
            </a:r>
            <a:endParaRPr lang="en-US" dirty="0"/>
          </a:p>
          <a:p>
            <a:pPr lvl="1"/>
            <a:r>
              <a:rPr lang="en-US" dirty="0"/>
              <a:t>Bunkering Team, </a:t>
            </a:r>
            <a:r>
              <a:rPr lang="en-US" dirty="0" err="1"/>
              <a:t>Wim</a:t>
            </a:r>
            <a:r>
              <a:rPr lang="en-US" dirty="0"/>
              <a:t> </a:t>
            </a:r>
            <a:r>
              <a:rPr lang="en-US" dirty="0" err="1"/>
              <a:t>Volmer</a:t>
            </a:r>
            <a:r>
              <a:rPr lang="en-US" dirty="0"/>
              <a:t> (</a:t>
            </a:r>
            <a:r>
              <a:rPr lang="en-US" dirty="0" err="1"/>
              <a:t>NMi</a:t>
            </a:r>
            <a:r>
              <a:rPr lang="en-US" dirty="0"/>
              <a:t>, The Netherlands);</a:t>
            </a:r>
          </a:p>
          <a:p>
            <a:pPr lvl="1"/>
            <a:r>
              <a:rPr lang="en-US" dirty="0"/>
              <a:t>LNG Team, Luciano </a:t>
            </a:r>
            <a:r>
              <a:rPr lang="en-US" dirty="0" err="1"/>
              <a:t>Burtini</a:t>
            </a:r>
            <a:r>
              <a:rPr lang="en-US" dirty="0"/>
              <a:t> (Measurement Canada);</a:t>
            </a:r>
          </a:p>
          <a:p>
            <a:pPr lvl="1"/>
            <a:r>
              <a:rPr lang="en-US" dirty="0"/>
              <a:t>Software Team, Srinivas </a:t>
            </a:r>
            <a:r>
              <a:rPr lang="en-US" dirty="0" err="1"/>
              <a:t>Bobbala</a:t>
            </a:r>
            <a:r>
              <a:rPr lang="en-US" dirty="0"/>
              <a:t> (NZ Trading Standards);</a:t>
            </a:r>
          </a:p>
          <a:p>
            <a:pPr lvl="1"/>
            <a:r>
              <a:rPr lang="en-US" dirty="0"/>
              <a:t>Metering and Gas Elimination Team, Dmitri </a:t>
            </a:r>
            <a:r>
              <a:rPr lang="en-US" dirty="0" err="1"/>
              <a:t>Karimov</a:t>
            </a:r>
            <a:r>
              <a:rPr lang="en-US" dirty="0"/>
              <a:t> (IDEX); and</a:t>
            </a:r>
          </a:p>
          <a:p>
            <a:pPr lvl="1"/>
            <a:r>
              <a:rPr lang="en-US" dirty="0"/>
              <a:t>Fuel Dispenser Team, Mario Zamora (NMI – Australia).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sz="2800" b="1" dirty="0" smtClean="0"/>
              <a:t>All </a:t>
            </a:r>
            <a:r>
              <a:rPr lang="en-US" sz="2800" b="1" dirty="0"/>
              <a:t>issues were resolved and a new 3CD of R117 was developed and APPROVED with 100% consensus “yes” votes at the meeting in Cape Town.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949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R117 Preliminary Ballot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Preliminary Ballot for all three parts of OIML R117 (~700 pages) was open for CIML vote and comment for 3 months (June – September 2019).</a:t>
            </a:r>
          </a:p>
          <a:p>
            <a:endParaRPr lang="en-US" dirty="0"/>
          </a:p>
          <a:p>
            <a:r>
              <a:rPr lang="en-US" dirty="0" smtClean="0"/>
              <a:t>CIML voting closed on 25 Sept 2019 with 100% consensus “yes” votes (38 yes votes, zero no votes, zero abstain votes).</a:t>
            </a:r>
          </a:p>
          <a:p>
            <a:endParaRPr lang="en-US" dirty="0"/>
          </a:p>
          <a:p>
            <a:r>
              <a:rPr lang="en-US" dirty="0" smtClean="0"/>
              <a:t>Only two minor editorial changes have been made based on minor comments received on the POB.</a:t>
            </a:r>
          </a:p>
          <a:p>
            <a:endParaRPr lang="en-US" dirty="0"/>
          </a:p>
          <a:p>
            <a:r>
              <a:rPr lang="en-US" dirty="0" smtClean="0"/>
              <a:t>R177 has had three rounds of 100% “yes” votes in 2019 and is ready for publication (it does NOT need another round of voting).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9641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22</TotalTime>
  <Words>186</Words>
  <Application>Microsoft Office PowerPoint</Application>
  <PresentationFormat>Widescreen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</vt:lpstr>
      <vt:lpstr>Update on the OIML R117 Project</vt:lpstr>
      <vt:lpstr>OIML R117 – 2CD</vt:lpstr>
      <vt:lpstr>OIML R117 Project Group Meeting  Cape Town, South Africa (26-29 March 2019)</vt:lpstr>
      <vt:lpstr>R117 Preliminary Ballot</vt:lpstr>
    </vt:vector>
  </TitlesOfParts>
  <Company>NIST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Ralph A. Ritchter</dc:creator>
  <cp:lastModifiedBy>Ralph A. Ritchter</cp:lastModifiedBy>
  <cp:revision>5</cp:revision>
  <dcterms:created xsi:type="dcterms:W3CDTF">2019-10-22T10:50:30Z</dcterms:created>
  <dcterms:modified xsi:type="dcterms:W3CDTF">2019-10-22T11:12:32Z</dcterms:modified>
</cp:coreProperties>
</file>